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257" r:id="rId4"/>
    <p:sldId id="258" r:id="rId5"/>
    <p:sldId id="260" r:id="rId6"/>
    <p:sldId id="259" r:id="rId7"/>
    <p:sldId id="264" r:id="rId8"/>
    <p:sldId id="265" r:id="rId9"/>
    <p:sldId id="263" r:id="rId10"/>
    <p:sldId id="268" r:id="rId11"/>
    <p:sldId id="270" r:id="rId12"/>
    <p:sldId id="297" r:id="rId14"/>
    <p:sldId id="298" r:id="rId15"/>
    <p:sldId id="267" r:id="rId16"/>
    <p:sldId id="300" r:id="rId17"/>
    <p:sldId id="301" r:id="rId18"/>
    <p:sldId id="303" r:id="rId19"/>
    <p:sldId id="292" r:id="rId20"/>
    <p:sldId id="277" r:id="rId21"/>
    <p:sldId id="287" r:id="rId22"/>
    <p:sldId id="288" r:id="rId23"/>
    <p:sldId id="273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539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9AAB"/>
    <a:srgbClr val="C2C0CA"/>
    <a:srgbClr val="B4B2BE"/>
    <a:srgbClr val="D7CFCD"/>
    <a:srgbClr val="948C89"/>
    <a:srgbClr val="E6E1DF"/>
    <a:srgbClr val="CC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7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22451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72513" y="3013927"/>
            <a:ext cx="44970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 App By </a:t>
            </a:r>
            <a:endParaRPr lang="en-US" sz="4800" b="1" dirty="0">
              <a:solidFill>
                <a:srgbClr val="948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8" name="矩形: 圆角 7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: 圆角 1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21993" y="2710180"/>
            <a:ext cx="2350358" cy="368300"/>
            <a:chOff x="4371985" y="1654459"/>
            <a:chExt cx="1715594" cy="337997"/>
          </a:xfrm>
        </p:grpSpPr>
        <p:sp>
          <p:nvSpPr>
            <p:cNvPr id="36" name="矩形 35"/>
            <p:cNvSpPr/>
            <p:nvPr/>
          </p:nvSpPr>
          <p:spPr>
            <a:xfrm>
              <a:off x="4371985" y="1654466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4437516" y="1654459"/>
              <a:ext cx="1650063" cy="33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Siyan Liu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265105" y="-713583"/>
            <a:ext cx="7210843" cy="7800527"/>
            <a:chOff x="-224465" y="-674213"/>
            <a:chExt cx="7210843" cy="7800527"/>
          </a:xfrm>
        </p:grpSpPr>
        <p:sp>
          <p:nvSpPr>
            <p:cNvPr id="39" name="椭圆 38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6020" y="2391168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 flipH="1">
            <a:off x="7874325" y="3436939"/>
            <a:ext cx="2288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Miaomiao Hou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21600" y="3475355"/>
            <a:ext cx="2286000" cy="368300"/>
            <a:chOff x="4371698" y="1653876"/>
            <a:chExt cx="1668617" cy="337997"/>
          </a:xfrm>
        </p:grpSpPr>
        <p:sp>
          <p:nvSpPr>
            <p:cNvPr id="9" name="矩形 8"/>
            <p:cNvSpPr/>
            <p:nvPr/>
          </p:nvSpPr>
          <p:spPr>
            <a:xfrm>
              <a:off x="4371985" y="1654466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4371698" y="1653876"/>
              <a:ext cx="1650063" cy="33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 flipH="1">
            <a:off x="7722235" y="3437255"/>
            <a:ext cx="22605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Miaomiao Hou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881" y="143655"/>
              <a:ext cx="205740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16350" y="143510"/>
            <a:ext cx="710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Which country is the most competitive?</a:t>
            </a:r>
            <a:endParaRPr lang="en-US" altLang="zh-CN" sz="28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1107" t="12810" r="31455" b="6310"/>
          <a:stretch>
            <a:fillRect/>
          </a:stretch>
        </p:blipFill>
        <p:spPr>
          <a:xfrm>
            <a:off x="817245" y="747395"/>
            <a:ext cx="9824085" cy="584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881" y="143655"/>
              <a:ext cx="205740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16350" y="143510"/>
            <a:ext cx="710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Which country is the most competitive?</a:t>
            </a:r>
            <a:endParaRPr lang="en-US" altLang="zh-CN" sz="2800"/>
          </a:p>
        </p:txBody>
      </p:sp>
      <p:pic>
        <p:nvPicPr>
          <p:cNvPr id="5" name="图片 4" descr="微信图片_202210312054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167" t="18333" r="10906" b="9667"/>
          <a:stretch>
            <a:fillRect/>
          </a:stretch>
        </p:blipFill>
        <p:spPr>
          <a:xfrm>
            <a:off x="1477010" y="747395"/>
            <a:ext cx="8905240" cy="622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four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542665" y="3237230"/>
            <a:ext cx="272478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demo</a:t>
            </a:r>
            <a:endParaRPr lang="en-US" altLang="zh-CN" sz="40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89621" y="358681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7683" t="42231" r="7464" b="7636"/>
          <a:stretch>
            <a:fillRect/>
          </a:stretch>
        </p:blipFill>
        <p:spPr>
          <a:xfrm>
            <a:off x="1264285" y="1353185"/>
            <a:ext cx="8477250" cy="368617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769110" y="1741805"/>
            <a:ext cx="8539480" cy="9220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26803" t="76042" r="56154" b="6214"/>
          <a:stretch>
            <a:fillRect/>
          </a:stretch>
        </p:blipFill>
        <p:spPr>
          <a:xfrm>
            <a:off x="6782435" y="3246755"/>
            <a:ext cx="3060700" cy="179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28879" t="30147" r="5303" b="11251"/>
          <a:stretch>
            <a:fillRect/>
          </a:stretch>
        </p:blipFill>
        <p:spPr>
          <a:xfrm>
            <a:off x="964565" y="1187450"/>
            <a:ext cx="7649845" cy="3831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4285" y="1501140"/>
            <a:ext cx="7038975" cy="9112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8518" t="71586" r="57367" b="6356"/>
          <a:stretch>
            <a:fillRect/>
          </a:stretch>
        </p:blipFill>
        <p:spPr>
          <a:xfrm>
            <a:off x="7724140" y="3825240"/>
            <a:ext cx="2679700" cy="235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-37" t="11720" r="8920" b="8320"/>
          <a:stretch>
            <a:fillRect/>
          </a:stretch>
        </p:blipFill>
        <p:spPr>
          <a:xfrm>
            <a:off x="741045" y="993140"/>
            <a:ext cx="10409555" cy="5139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740" y="1720850"/>
            <a:ext cx="2037080" cy="1099820"/>
          </a:xfrm>
          <a:prstGeom prst="rect">
            <a:avLst/>
          </a:prstGeom>
          <a:noFill/>
          <a:ln w="28575" cap="sq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8995" t="13213" r="7078" b="6463"/>
          <a:stretch>
            <a:fillRect/>
          </a:stretch>
        </p:blipFill>
        <p:spPr>
          <a:xfrm>
            <a:off x="193040" y="747395"/>
            <a:ext cx="7793990" cy="550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2620" t="28296" r="6370" b="9769"/>
          <a:stretch>
            <a:fillRect/>
          </a:stretch>
        </p:blipFill>
        <p:spPr>
          <a:xfrm>
            <a:off x="4655820" y="2479675"/>
            <a:ext cx="7438390" cy="4247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766" y="143655"/>
              <a:ext cx="17818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 demo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324" y="2296274"/>
            <a:ext cx="773654" cy="3179245"/>
            <a:chOff x="227972" y="2752356"/>
            <a:chExt cx="773654" cy="3179245"/>
          </a:xfrm>
        </p:grpSpPr>
        <p:sp>
          <p:nvSpPr>
            <p:cNvPr id="8" name="椭圆 7"/>
            <p:cNvSpPr/>
            <p:nvPr/>
          </p:nvSpPr>
          <p:spPr>
            <a:xfrm>
              <a:off x="360982" y="2752356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27972" y="5290957"/>
              <a:ext cx="640644" cy="64064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" y="2412362"/>
            <a:ext cx="390178" cy="408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26192" y="243"/>
            <a:ext cx="6265335" cy="15068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167" t="14935" r="9292" b="6463"/>
          <a:stretch>
            <a:fillRect/>
          </a:stretch>
        </p:blipFill>
        <p:spPr>
          <a:xfrm>
            <a:off x="2134235" y="898525"/>
            <a:ext cx="8515350" cy="5833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6212205" y="0"/>
            <a:ext cx="5982970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95924" y="-94"/>
            <a:ext cx="8647644" cy="7775127"/>
            <a:chOff x="-224465" y="-648813"/>
            <a:chExt cx="8647644" cy="77751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276768" y="260080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4441639" y="-6488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72667" t="11028" r="172" b="38361"/>
          <a:stretch>
            <a:fillRect/>
          </a:stretch>
        </p:blipFill>
        <p:spPr>
          <a:xfrm>
            <a:off x="1504950" y="876300"/>
            <a:ext cx="3947160" cy="4137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7575" y="207645"/>
            <a:ext cx="2845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demo</a:t>
            </a:r>
            <a:endParaRPr lang="en-US" altLang="zh-CN" sz="4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l="62594" t="16667" r="-2031" b="41981"/>
          <a:stretch>
            <a:fillRect/>
          </a:stretch>
        </p:blipFill>
        <p:spPr>
          <a:xfrm>
            <a:off x="6199505" y="1040765"/>
            <a:ext cx="6339840" cy="373951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8636000" y="1499235"/>
            <a:ext cx="3384550" cy="72263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752465" y="0"/>
            <a:ext cx="6442710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95924" y="-94"/>
            <a:ext cx="8647644" cy="7775127"/>
            <a:chOff x="-224465" y="-648813"/>
            <a:chExt cx="8647644" cy="77751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276768" y="260080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4441639" y="-6488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17575" y="207645"/>
            <a:ext cx="2845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 demo</a:t>
            </a:r>
            <a:endParaRPr lang="en-US" altLang="zh-CN" sz="4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1667" t="13361" r="27500" b="13046"/>
          <a:stretch>
            <a:fillRect/>
          </a:stretch>
        </p:blipFill>
        <p:spPr>
          <a:xfrm>
            <a:off x="5751830" y="499110"/>
            <a:ext cx="6440170" cy="52444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33599" t="22611" r="33260" b="58796"/>
          <a:stretch>
            <a:fillRect/>
          </a:stretch>
        </p:blipFill>
        <p:spPr>
          <a:xfrm>
            <a:off x="515620" y="2289810"/>
            <a:ext cx="4989830" cy="1708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5137053" y="904686"/>
            <a:ext cx="806604" cy="806604"/>
            <a:chOff x="4958576" y="1025914"/>
            <a:chExt cx="806604" cy="806604"/>
          </a:xfrm>
        </p:grpSpPr>
        <p:sp>
          <p:nvSpPr>
            <p:cNvPr id="7" name="椭圆 6"/>
            <p:cNvSpPr/>
            <p:nvPr/>
          </p:nvSpPr>
          <p:spPr>
            <a:xfrm>
              <a:off x="4958576" y="1025914"/>
              <a:ext cx="806604" cy="806604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58576" y="1044495"/>
              <a:ext cx="71739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943600" y="923290"/>
            <a:ext cx="3381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and Dataset</a:t>
            </a:r>
            <a:endParaRPr lang="en-US" altLang="zh-CN" sz="28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19980" y="2306307"/>
            <a:ext cx="3718714" cy="806604"/>
            <a:chOff x="5058937" y="1161220"/>
            <a:chExt cx="3718714" cy="806604"/>
          </a:xfrm>
        </p:grpSpPr>
        <p:grpSp>
          <p:nvGrpSpPr>
            <p:cNvPr id="20" name="组合 19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2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865541" y="1198382"/>
              <a:ext cx="236918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 Q1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65541" y="1660047"/>
              <a:ext cx="291211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The development of movies these years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19980" y="3707928"/>
            <a:ext cx="3631084" cy="806604"/>
            <a:chOff x="5058937" y="1161220"/>
            <a:chExt cx="3631084" cy="806604"/>
          </a:xfrm>
        </p:grpSpPr>
        <p:grpSp>
          <p:nvGrpSpPr>
            <p:cNvPr id="26" name="组合 25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3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865541" y="1198382"/>
              <a:ext cx="236918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 Q2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65541" y="1660047"/>
              <a:ext cx="28244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Which country is the most competitive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37053" y="5109548"/>
            <a:ext cx="2856384" cy="806604"/>
            <a:chOff x="5058937" y="1161220"/>
            <a:chExt cx="2856384" cy="806604"/>
          </a:xfrm>
        </p:grpSpPr>
        <p:grpSp>
          <p:nvGrpSpPr>
            <p:cNvPr id="32" name="组合 31"/>
            <p:cNvGrpSpPr/>
            <p:nvPr/>
          </p:nvGrpSpPr>
          <p:grpSpPr>
            <a:xfrm>
              <a:off x="5058937" y="1161220"/>
              <a:ext cx="806604" cy="806604"/>
              <a:chOff x="4958576" y="1025914"/>
              <a:chExt cx="806604" cy="80660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958576" y="1025914"/>
                <a:ext cx="806604" cy="806604"/>
              </a:xfrm>
              <a:prstGeom prst="ellipse">
                <a:avLst/>
              </a:prstGeom>
              <a:solidFill>
                <a:srgbClr val="9D9A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958576" y="1044495"/>
                <a:ext cx="717395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  <a:latin typeface="华文隶书" panose="02010800040101010101" pitchFamily="2" charset="-122"/>
                    <a:ea typeface="华文隶书" panose="02010800040101010101" pitchFamily="2" charset="-122"/>
                  </a:rPr>
                  <a:t>4</a:t>
                </a:r>
                <a:endParaRPr lang="zh-CN" altLang="en-US" sz="4400" b="1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865541" y="1198382"/>
              <a:ext cx="20497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 demo</a:t>
              </a:r>
              <a:endParaRPr lang="en-US" altLang="zh-CN" sz="2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65541" y="1660047"/>
              <a:ext cx="196596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 demo of our movie app</a:t>
              </a:r>
              <a:endPara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2076111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51100" y="3094355"/>
            <a:ext cx="1690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D9AAB"/>
                </a:solidFill>
                <a:latin typeface="Adobe Garamond Pro" panose="02020502060506020403" pitchFamily="18" charset="0"/>
              </a:rPr>
              <a:t>catalogue</a:t>
            </a:r>
            <a:endParaRPr lang="zh-CN" altLang="en-US" sz="3200" dirty="0">
              <a:solidFill>
                <a:srgbClr val="9D9AAB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301659" y="1895143"/>
            <a:ext cx="1639229" cy="1639229"/>
          </a:xfrm>
          <a:prstGeom prst="ellipse">
            <a:avLst/>
          </a:prstGeom>
          <a:solidFill>
            <a:srgbClr val="D7CFC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78550" y="2278028"/>
            <a:ext cx="3146411" cy="3146411"/>
          </a:xfrm>
          <a:prstGeom prst="ellipse">
            <a:avLst/>
          </a:prstGeom>
          <a:solidFill>
            <a:srgbClr val="D7CFC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89679" y="-787353"/>
            <a:ext cx="1639229" cy="1639229"/>
          </a:xfrm>
          <a:prstGeom prst="ellipse">
            <a:avLst/>
          </a:prstGeom>
          <a:solidFill>
            <a:srgbClr val="D7CFCD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845963" y="6376857"/>
            <a:ext cx="692073" cy="692073"/>
          </a:xfrm>
          <a:prstGeom prst="ellipse">
            <a:avLst/>
          </a:prstGeom>
          <a:solidFill>
            <a:srgbClr val="D7CFC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031539" y="1417024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Movie development</a:t>
            </a:r>
            <a:endParaRPr lang="en-US" altLang="zh-CN" sz="1200" dirty="0">
              <a:solidFill>
                <a:srgbClr val="9D9AA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: 空心 32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208929" y="-566514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760470" y="2785110"/>
            <a:ext cx="24612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4000" b="1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721816" y="2196255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2111" y="143655"/>
              <a:ext cx="2924810" cy="546461"/>
              <a:chOff x="93262" y="175554"/>
              <a:chExt cx="2924810" cy="546461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3262" y="175554"/>
                <a:ext cx="292481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Topic and Dataset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232" y="461665"/>
                <a:ext cx="309880" cy="260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53675" y="2102894"/>
            <a:ext cx="2619109" cy="1615827"/>
            <a:chOff x="3653675" y="2102894"/>
            <a:chExt cx="2619109" cy="1615827"/>
          </a:xfrm>
        </p:grpSpPr>
        <p:sp>
          <p:nvSpPr>
            <p:cNvPr id="5" name="文本框 4"/>
            <p:cNvSpPr txBox="1"/>
            <p:nvPr/>
          </p:nvSpPr>
          <p:spPr>
            <a:xfrm>
              <a:off x="3653675" y="21028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国外研究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53676" y="2441448"/>
              <a:ext cx="261910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您的内容打在这里，或者通过复制您的文本并悬着只保留文本。您的内容打在这里，或者通过复制您的文本并悬着只保留文本。您的内容打在这里，或者通过复制您的文本并悬着只保留文本。</a:t>
              </a:r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1120" y="3987788"/>
            <a:ext cx="2619109" cy="1615827"/>
            <a:chOff x="3653675" y="2102894"/>
            <a:chExt cx="2619109" cy="1615827"/>
          </a:xfrm>
        </p:grpSpPr>
        <p:sp>
          <p:nvSpPr>
            <p:cNvPr id="23" name="文本框 22"/>
            <p:cNvSpPr txBox="1"/>
            <p:nvPr/>
          </p:nvSpPr>
          <p:spPr>
            <a:xfrm>
              <a:off x="3653675" y="21028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国外研究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53676" y="2441448"/>
              <a:ext cx="261910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您的内容打在这里，或者通过复制您的文本并悬着只保留文本。您的内容打在这里，或者通过复制您的文本并悬着只保留文本。您的内容打在这里，或者通过复制您的文本并悬着只保留文本。</a:t>
              </a:r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345432" y="1336070"/>
            <a:ext cx="4291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TMDB 5000 Movie Dataset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35190" y="1986280"/>
            <a:ext cx="46424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We chose the TMDB 5000 Movie Dataset and made a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movie app, which can show the information about movie development. 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208590" y="-696438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0678" t="20741" r="6672" b="6244"/>
          <a:stretch>
            <a:fillRect/>
          </a:stretch>
        </p:blipFill>
        <p:spPr>
          <a:xfrm>
            <a:off x="616585" y="1699895"/>
            <a:ext cx="6476365" cy="3662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7030" y="5618480"/>
            <a:ext cx="672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https://www.kaggle.com/datasets/tmdb/tmdb-movie-metadata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95265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449526" y="2198325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one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900680" y="3206115"/>
            <a:ext cx="45243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Topic and Dataset</a:t>
            </a:r>
            <a:endParaRPr lang="en-US" altLang="zh-CN" sz="4000" spc="600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74300" y="-674213"/>
            <a:ext cx="11075702" cy="7800527"/>
            <a:chOff x="-224465" y="-674213"/>
            <a:chExt cx="11075702" cy="7800527"/>
          </a:xfrm>
        </p:grpSpPr>
        <p:sp>
          <p:nvSpPr>
            <p:cNvPr id="23" name="椭圆 22"/>
            <p:cNvSpPr/>
            <p:nvPr/>
          </p:nvSpPr>
          <p:spPr>
            <a:xfrm>
              <a:off x="7704826" y="36475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695940" y="0"/>
            <a:ext cx="1499235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01366" y="1759540"/>
            <a:ext cx="1037463" cy="1038425"/>
            <a:chOff x="4003103" y="1620496"/>
            <a:chExt cx="1037463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93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two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95336" y="2884663"/>
            <a:ext cx="9300845" cy="1249541"/>
            <a:chOff x="3989127" y="374317"/>
            <a:chExt cx="9300845" cy="1249541"/>
          </a:xfrm>
        </p:grpSpPr>
        <p:sp>
          <p:nvSpPr>
            <p:cNvPr id="14" name="文本框 13"/>
            <p:cNvSpPr txBox="1"/>
            <p:nvPr/>
          </p:nvSpPr>
          <p:spPr>
            <a:xfrm>
              <a:off x="7327142" y="374317"/>
              <a:ext cx="195008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Q1</a:t>
              </a:r>
              <a:endParaRPr lang="en-US" altLang="zh-CN" sz="2400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89127" y="917103"/>
              <a:ext cx="930084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The development of movies the</a:t>
              </a:r>
              <a:r>
                <a:rPr lang="en-US" altLang="zh-CN" sz="4000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se years</a:t>
              </a:r>
              <a:endParaRPr lang="zh-CN" altLang="en-US" sz="40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90817" y="200329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4499" y="82060"/>
              <a:ext cx="268287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Q1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08116" y="1884889"/>
            <a:ext cx="5775767" cy="4539060"/>
            <a:chOff x="2905246" y="2046934"/>
            <a:chExt cx="5775767" cy="4539060"/>
          </a:xfrm>
        </p:grpSpPr>
        <p:sp>
          <p:nvSpPr>
            <p:cNvPr id="22" name="椭圆 21"/>
            <p:cNvSpPr/>
            <p:nvPr/>
          </p:nvSpPr>
          <p:spPr>
            <a:xfrm>
              <a:off x="2905246" y="5509549"/>
              <a:ext cx="5775767" cy="1076445"/>
            </a:xfrm>
            <a:prstGeom prst="ellipse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34614" y="5615940"/>
              <a:ext cx="2317030" cy="4318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上 23"/>
            <p:cNvSpPr/>
            <p:nvPr/>
          </p:nvSpPr>
          <p:spPr>
            <a:xfrm>
              <a:off x="5550060" y="2046934"/>
              <a:ext cx="486137" cy="3784921"/>
            </a:xfrm>
            <a:prstGeom prst="upArrow">
              <a:avLst/>
            </a:prstGeom>
            <a:solidFill>
              <a:srgbClr val="9D9AA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箭头: 上 24"/>
            <p:cNvSpPr/>
            <p:nvPr/>
          </p:nvSpPr>
          <p:spPr>
            <a:xfrm>
              <a:off x="5912736" y="4155310"/>
              <a:ext cx="486137" cy="1676545"/>
            </a:xfrm>
            <a:prstGeom prst="upArrow">
              <a:avLst/>
            </a:prstGeom>
            <a:solidFill>
              <a:srgbClr val="D7CF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上 26"/>
            <p:cNvSpPr/>
            <p:nvPr/>
          </p:nvSpPr>
          <p:spPr>
            <a:xfrm>
              <a:off x="5187384" y="4155310"/>
              <a:ext cx="486137" cy="1676545"/>
            </a:xfrm>
            <a:prstGeom prst="upArrow">
              <a:avLst/>
            </a:prstGeom>
            <a:solidFill>
              <a:srgbClr val="D7CFC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5331" y="1230026"/>
            <a:ext cx="3124627" cy="3403953"/>
            <a:chOff x="1181155" y="2641400"/>
            <a:chExt cx="3124627" cy="3403953"/>
          </a:xfrm>
        </p:grpSpPr>
        <p:sp>
          <p:nvSpPr>
            <p:cNvPr id="34" name="文本框 33"/>
            <p:cNvSpPr txBox="1"/>
            <p:nvPr/>
          </p:nvSpPr>
          <p:spPr>
            <a:xfrm>
              <a:off x="1181309" y="2641400"/>
              <a:ext cx="15093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Analysis: Q1</a:t>
              </a:r>
              <a:endParaRPr lang="en-US" altLang="zh-CN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81155" y="3009418"/>
              <a:ext cx="3124627" cy="3035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ts val="3280"/>
                </a:lnSpc>
              </a:pP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Because of the number of movies in 2017 is too small, so it can't be used as a reference for the average vote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ts val="3280"/>
                </a:lnSpc>
              </a:pP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55660" y="2564130"/>
            <a:ext cx="3344545" cy="3558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lnSpc>
                <a:spcPts val="3380"/>
              </a:lnSpc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 in all,the quantity of movies is declining and the average vote is relatively stable.Occasionaly,there are some ups and downs.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ts val="3380"/>
              </a:lnSpc>
            </a:pP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" name="椭圆 2"/>
            <p:cNvSpPr/>
            <p:nvPr/>
          </p:nvSpPr>
          <p:spPr>
            <a:xfrm>
              <a:off x="222629" y="4737513"/>
              <a:ext cx="1639229" cy="1639229"/>
            </a:xfrm>
            <a:prstGeom prst="ellipse">
              <a:avLst/>
            </a:prstGeom>
            <a:solidFill>
              <a:srgbClr val="9D9A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24651" y="0"/>
            <a:ext cx="12316651" cy="747132"/>
            <a:chOff x="-124651" y="0"/>
            <a:chExt cx="12316651" cy="747132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2"/>
            <p:cNvSpPr/>
            <p:nvPr/>
          </p:nvSpPr>
          <p:spPr>
            <a:xfrm>
              <a:off x="-124651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Q1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3081" y="92220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减号 17"/>
          <p:cNvSpPr/>
          <p:nvPr/>
        </p:nvSpPr>
        <p:spPr>
          <a:xfrm rot="5400000">
            <a:off x="3021418" y="3499014"/>
            <a:ext cx="6086933" cy="697046"/>
          </a:xfrm>
          <a:prstGeom prst="mathMinus">
            <a:avLst/>
          </a:prstGeom>
          <a:solidFill>
            <a:srgbClr val="948C8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箭头: 下 18"/>
          <p:cNvSpPr/>
          <p:nvPr/>
        </p:nvSpPr>
        <p:spPr>
          <a:xfrm>
            <a:off x="10727012" y="1777135"/>
            <a:ext cx="1837357" cy="1633206"/>
          </a:xfrm>
          <a:prstGeom prst="downArrow">
            <a:avLst/>
          </a:prstGeom>
          <a:solidFill>
            <a:srgbClr val="9D9AA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任意多边形: 形状 19"/>
          <p:cNvSpPr/>
          <p:nvPr/>
        </p:nvSpPr>
        <p:spPr>
          <a:xfrm>
            <a:off x="6279736" y="1606004"/>
            <a:ext cx="1959847" cy="1714867"/>
          </a:xfrm>
          <a:custGeom>
            <a:avLst/>
            <a:gdLst>
              <a:gd name="connsiteX0" fmla="*/ 0 w 2600960"/>
              <a:gd name="connsiteY0" fmla="*/ 0 h 2275840"/>
              <a:gd name="connsiteX1" fmla="*/ 2600960 w 2600960"/>
              <a:gd name="connsiteY1" fmla="*/ 0 h 2275840"/>
              <a:gd name="connsiteX2" fmla="*/ 2600960 w 2600960"/>
              <a:gd name="connsiteY2" fmla="*/ 2275840 h 2275840"/>
              <a:gd name="connsiteX3" fmla="*/ 0 w 2600960"/>
              <a:gd name="connsiteY3" fmla="*/ 2275840 h 2275840"/>
              <a:gd name="connsiteX4" fmla="*/ 0 w 260096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2275840">
                <a:moveTo>
                  <a:pt x="0" y="0"/>
                </a:moveTo>
                <a:lnTo>
                  <a:pt x="2600960" y="0"/>
                </a:lnTo>
                <a:lnTo>
                  <a:pt x="2600960" y="2275840"/>
                </a:lnTo>
                <a:lnTo>
                  <a:pt x="0" y="22758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6720" tIns="426720" rIns="426720" bIns="426720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0" kern="1200"/>
          </a:p>
        </p:txBody>
      </p:sp>
      <p:sp>
        <p:nvSpPr>
          <p:cNvPr id="21" name="箭头: 上 20"/>
          <p:cNvSpPr/>
          <p:nvPr/>
        </p:nvSpPr>
        <p:spPr>
          <a:xfrm>
            <a:off x="24506" y="4737487"/>
            <a:ext cx="1837357" cy="1633206"/>
          </a:xfrm>
          <a:prstGeom prst="upArrow">
            <a:avLst/>
          </a:prstGeom>
          <a:solidFill>
            <a:srgbClr val="D7CF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任意多边形: 形状 21"/>
          <p:cNvSpPr/>
          <p:nvPr/>
        </p:nvSpPr>
        <p:spPr>
          <a:xfrm>
            <a:off x="3952417" y="3974152"/>
            <a:ext cx="1959847" cy="1714867"/>
          </a:xfrm>
          <a:custGeom>
            <a:avLst/>
            <a:gdLst>
              <a:gd name="connsiteX0" fmla="*/ 0 w 2600960"/>
              <a:gd name="connsiteY0" fmla="*/ 0 h 2275840"/>
              <a:gd name="connsiteX1" fmla="*/ 2600960 w 2600960"/>
              <a:gd name="connsiteY1" fmla="*/ 0 h 2275840"/>
              <a:gd name="connsiteX2" fmla="*/ 2600960 w 2600960"/>
              <a:gd name="connsiteY2" fmla="*/ 2275840 h 2275840"/>
              <a:gd name="connsiteX3" fmla="*/ 0 w 2600960"/>
              <a:gd name="connsiteY3" fmla="*/ 2275840 h 2275840"/>
              <a:gd name="connsiteX4" fmla="*/ 0 w 260096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2275840">
                <a:moveTo>
                  <a:pt x="0" y="0"/>
                </a:moveTo>
                <a:lnTo>
                  <a:pt x="2600960" y="0"/>
                </a:lnTo>
                <a:lnTo>
                  <a:pt x="2600960" y="2275840"/>
                </a:lnTo>
                <a:lnTo>
                  <a:pt x="0" y="22758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6720" tIns="426720" rIns="426720" bIns="426720" numCol="1" spcCol="1270" anchor="ctr" anchorCtr="0">
            <a:noAutofit/>
          </a:bodyPr>
          <a:lstStyle/>
          <a:p>
            <a:pPr marL="0" lvl="0" indent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0" kern="1200"/>
          </a:p>
        </p:txBody>
      </p:sp>
      <p:sp>
        <p:nvSpPr>
          <p:cNvPr id="24" name="文本框 23"/>
          <p:cNvSpPr txBox="1"/>
          <p:nvPr/>
        </p:nvSpPr>
        <p:spPr>
          <a:xfrm>
            <a:off x="959485" y="4632960"/>
            <a:ext cx="4526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quantity of movies after 2000</a:t>
            </a:r>
            <a:endParaRPr lang="zh-CN" altLang="en-US" sz="2000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85240" y="5115560"/>
            <a:ext cx="406209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find that the quantity of movies is declining.It decreases sharply after 2015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187301" y="965431"/>
            <a:ext cx="5155565" cy="2782570"/>
            <a:chOff x="4588371" y="2022017"/>
            <a:chExt cx="5155565" cy="2782570"/>
          </a:xfrm>
        </p:grpSpPr>
        <p:sp>
          <p:nvSpPr>
            <p:cNvPr id="29" name="文本框 28"/>
            <p:cNvSpPr txBox="1"/>
            <p:nvPr/>
          </p:nvSpPr>
          <p:spPr>
            <a:xfrm>
              <a:off x="4588371" y="2022017"/>
              <a:ext cx="50977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average vote of movies after 2000</a:t>
              </a:r>
              <a:endParaRPr lang="en-US" sz="20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680446" y="2497632"/>
              <a:ext cx="506349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/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In this picture,the vote average </a:t>
              </a: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decreases sharply</a:t>
              </a:r>
              <a:r>
                <a:rPr lang="en-US" altLang="zh-CN" sz="2400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in 2014, which reached the lowest point and rises suddenly in 2017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l" fontAlgn="auto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r"/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 descr="372QEG1@VK2PXT@_QCN{ZC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4340" y="3082925"/>
            <a:ext cx="4963795" cy="3707765"/>
          </a:xfrm>
          <a:prstGeom prst="rect">
            <a:avLst/>
          </a:prstGeom>
        </p:spPr>
      </p:pic>
      <p:pic>
        <p:nvPicPr>
          <p:cNvPr id="12" name="图片 11" descr="_%H{S9}EJ8DXKJ6XQ(DA4Y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964565"/>
            <a:ext cx="4829810" cy="361188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825859" y="1771428"/>
            <a:ext cx="1639229" cy="1639229"/>
          </a:xfrm>
          <a:prstGeom prst="ellipse">
            <a:avLst/>
          </a:prstGeom>
          <a:solidFill>
            <a:srgbClr val="9D9A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0372090" y="0"/>
            <a:ext cx="1823085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99156" y="1637620"/>
            <a:ext cx="1068791" cy="1038425"/>
            <a:chOff x="4003103" y="1620496"/>
            <a:chExt cx="1068791" cy="1038425"/>
          </a:xfrm>
        </p:grpSpPr>
        <p:sp>
          <p:nvSpPr>
            <p:cNvPr id="11" name="文本框 10"/>
            <p:cNvSpPr txBox="1"/>
            <p:nvPr/>
          </p:nvSpPr>
          <p:spPr>
            <a:xfrm>
              <a:off x="4003103" y="1620496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948C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5400" b="1" dirty="0">
                <a:solidFill>
                  <a:srgbClr val="948C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23722" y="2289589"/>
              <a:ext cx="10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48C89"/>
                  </a:solidFill>
                  <a:latin typeface="Adobe Garamond Pro" panose="02020502060506020403" pitchFamily="18" charset="0"/>
                </a:rPr>
                <a:t>Part three</a:t>
              </a:r>
              <a:endParaRPr lang="zh-CN" altLang="en-US" dirty="0">
                <a:solidFill>
                  <a:srgbClr val="948C89"/>
                </a:solidFill>
                <a:latin typeface="Adobe Garamond Pro" panose="020205020605060204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09611" y="2675748"/>
            <a:ext cx="9017635" cy="1448931"/>
            <a:chOff x="3903402" y="165402"/>
            <a:chExt cx="9017635" cy="1448931"/>
          </a:xfrm>
        </p:grpSpPr>
        <p:sp>
          <p:nvSpPr>
            <p:cNvPr id="14" name="文本框 13"/>
            <p:cNvSpPr txBox="1"/>
            <p:nvPr/>
          </p:nvSpPr>
          <p:spPr>
            <a:xfrm>
              <a:off x="7368417" y="165402"/>
              <a:ext cx="224409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9D9A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Q2</a:t>
              </a:r>
              <a:endParaRPr lang="en-US" altLang="zh-CN" sz="2800" spc="600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03402" y="907578"/>
              <a:ext cx="901763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b="1" dirty="0">
                  <a:solidFill>
                    <a:srgbClr val="9D9AA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Which country is the most competitive</a:t>
              </a:r>
              <a:endParaRPr lang="zh-CN" altLang="en-US" sz="4000" b="1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4283" y="-164564"/>
            <a:ext cx="8157726" cy="7800527"/>
            <a:chOff x="-224465" y="-674213"/>
            <a:chExt cx="8157726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786850" y="2267536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2"/>
            <p:cNvSpPr/>
            <p:nvPr/>
          </p:nvSpPr>
          <p:spPr>
            <a:xfrm>
              <a:off x="-3366" y="0"/>
              <a:ext cx="3248371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4881" y="143655"/>
              <a:ext cx="205740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Analysis: Q2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16350" y="143510"/>
            <a:ext cx="7103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9D9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Which country is the most competitive?</a:t>
            </a:r>
            <a:endParaRPr lang="en-US" altLang="zh-CN" sz="2800"/>
          </a:p>
        </p:txBody>
      </p:sp>
      <p:pic>
        <p:nvPicPr>
          <p:cNvPr id="8" name="图片 7" descr="微信图片_202210312054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167" t="18333" r="10906" b="9667"/>
          <a:stretch>
            <a:fillRect/>
          </a:stretch>
        </p:blipFill>
        <p:spPr>
          <a:xfrm>
            <a:off x="2115185" y="747395"/>
            <a:ext cx="8688705" cy="607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022,&quot;width&quot;:10702}"/>
</p:tagLst>
</file>

<file path=ppt/tags/tag2.xml><?xml version="1.0" encoding="utf-8"?>
<p:tagLst xmlns:p="http://schemas.openxmlformats.org/presentationml/2006/main">
  <p:tag name="KSO_WM_UNIT_PLACING_PICTURE_USER_VIEWPORT" val="{&quot;height&quot;:5839,&quot;width&quot;:7817}"/>
</p:tagLst>
</file>

<file path=ppt/tags/tag3.xml><?xml version="1.0" encoding="utf-8"?>
<p:tagLst xmlns:p="http://schemas.openxmlformats.org/presentationml/2006/main">
  <p:tag name="KSO_WM_UNIT_PLACING_PICTURE_USER_VIEWPORT" val="{&quot;height&quot;:9567,&quot;width&quot;:13683}"/>
</p:tagLst>
</file>

<file path=ppt/tags/tag4.xml><?xml version="1.0" encoding="utf-8"?>
<p:tagLst xmlns:p="http://schemas.openxmlformats.org/presentationml/2006/main">
  <p:tag name="KSO_WM_UNIT_PLACING_PICTURE_USER_VIEWPORT" val="{&quot;height&quot;:8838,&quot;width&quot;:15711}"/>
</p:tagLst>
</file>

<file path=ppt/tags/tag5.xml><?xml version="1.0" encoding="utf-8"?>
<p:tagLst xmlns:p="http://schemas.openxmlformats.org/presentationml/2006/main">
  <p:tag name="KSO_WM_UNIT_PLACING_PICTURE_USER_VIEWPORT" val="{&quot;height&quot;:9567,&quot;width&quot;:13683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7.xml><?xml version="1.0" encoding="utf-8"?>
<p:tagLst xmlns:p="http://schemas.openxmlformats.org/presentationml/2006/main">
  <p:tag name="KSO_WPP_MARK_KEY" val="b04d573d-5e07-489d-bbd8-477b28eecb7d"/>
  <p:tag name="COMMONDATA" val="eyJoZGlkIjoiMTA2MDQyNmVkOTUyNTZkODAzZjVkOTBmODM4MjYyNj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WPS 演示</Application>
  <PresentationFormat>宽屏</PresentationFormat>
  <Paragraphs>178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微软雅黑 Light</vt:lpstr>
      <vt:lpstr>华文隶书</vt:lpstr>
      <vt:lpstr>Adobe Garamond Pro</vt:lpstr>
      <vt:lpstr>PMingLiU-ExtB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25397</dc:creator>
  <cp:lastModifiedBy>甲如绊你</cp:lastModifiedBy>
  <cp:revision>18</cp:revision>
  <dcterms:created xsi:type="dcterms:W3CDTF">2021-12-11T10:39:00Z</dcterms:created>
  <dcterms:modified xsi:type="dcterms:W3CDTF">2022-11-02T07:06:57Z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C677C13CF6A444EFAC5C0B42B73CCB1E</vt:lpwstr>
  </property>
</Properties>
</file>